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Merriweather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schemas.openxmlformats.org/officeDocument/2006/relationships/font" Target="fonts/Merriweather-regular.fnt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35" Type="http://schemas.openxmlformats.org/officeDocument/2006/relationships/font" Target="fonts/Merriweather-italic.fntdata"/><Relationship Id="rId12" Type="http://schemas.openxmlformats.org/officeDocument/2006/relationships/slide" Target="slides/slide7.xml"/><Relationship Id="rId34" Type="http://schemas.openxmlformats.org/officeDocument/2006/relationships/font" Target="fonts/Merriweather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Merriweather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de869190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9de869190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de869190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de869190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9de869190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9de869190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9de869190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9de869190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9de869190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9de869190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de869190f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de869190f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9de869190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9de869190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de869190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9de869190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de869190f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de869190f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de869190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9de869190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b4e31ae7e_1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9b4e31ae7e_1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9de869190f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9de869190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9de869190f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9de869190f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9de869190f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9de869190f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9de869190f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9de869190f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b4e31ae7e_1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b4e31ae7e_1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9b4e31ae7e_1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9b4e31ae7e_1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9b4e31ae7e_1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9b4e31ae7e_1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9b4e31ae7e_1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9b4e31ae7e_1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9b4e31ae7e_1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9b4e31ae7e_1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9b4e31ae7e_1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9b4e31ae7e_1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9de86919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9de86919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5.png"/><Relationship Id="rId7" Type="http://schemas.openxmlformats.org/officeDocument/2006/relationships/image" Target="../media/image10.png"/><Relationship Id="rId8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hyperlink" Target="http://linguagemc.com.br/lista-de-palavras-reservadas-em-c/" TargetMode="External"/><Relationship Id="rId6" Type="http://schemas.openxmlformats.org/officeDocument/2006/relationships/hyperlink" Target="http://linguagemc.com.br/lista-de-palavras-reservadas-em-c/" TargetMode="External"/><Relationship Id="rId7" Type="http://schemas.openxmlformats.org/officeDocument/2006/relationships/hyperlink" Target="http://linguagemc.com.br/lista-de-palavras-reservadas-em-c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1" Type="http://schemas.openxmlformats.org/officeDocument/2006/relationships/hyperlink" Target="https://www.filipeflop.com/universidade/kit-maker-arduino/projeto-10-sensor-de-luz-ambiente/" TargetMode="External"/><Relationship Id="rId10" Type="http://schemas.openxmlformats.org/officeDocument/2006/relationships/hyperlink" Target="https://pt.wikipedia.org/wiki/Programa%C3%A7%C3%A3o_de_computadores" TargetMode="External"/><Relationship Id="rId9" Type="http://schemas.openxmlformats.org/officeDocument/2006/relationships/hyperlink" Target="https://www.filipeflop.com/blog/teclado-matricial-4x4-arduino/" TargetMode="External"/><Relationship Id="rId5" Type="http://schemas.openxmlformats.org/officeDocument/2006/relationships/hyperlink" Target="http://www.tntbasic.com/learn/help/guides/asciicodesexplained.htm" TargetMode="External"/><Relationship Id="rId6" Type="http://schemas.openxmlformats.org/officeDocument/2006/relationships/hyperlink" Target="http://www.tntbasic.com/learn/help/guides/asciicodesexplained.htm" TargetMode="External"/><Relationship Id="rId7" Type="http://schemas.openxmlformats.org/officeDocument/2006/relationships/hyperlink" Target="http://www.tntbasic.com/learn/help/guides/asciicodesexplained.htm" TargetMode="External"/><Relationship Id="rId8" Type="http://schemas.openxmlformats.org/officeDocument/2006/relationships/hyperlink" Target="https://en.wikipedia.org/wiki/Computer_programmin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hyperlink" Target="https://www.tinkercad.com/things/6YtrPDr6Gz8-cool-kasi/editel?sharecode=co8Q51SAbvtXuiyaEdduewHn4CrxFyNT5xxuyzY1cb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hyperlink" Target="https://www.tinkercad.com/things/juKT456x5T5-frantic-bigery-blorr/editel?sharecode=vzk6Ox6zUUjzwzaA-JBJr_WkpFwrHbY5DUXfhHE-NXk" TargetMode="External"/><Relationship Id="rId6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hyperlink" Target="https://www.tinkercad.com/things/7hgLB2P1VAP-powerful-leelo-hango/editel?sharecode=vOn7NjoXcAK4d0EGG0hh8FbqOkH-DNar_aY7Oabtwv8" TargetMode="External"/><Relationship Id="rId6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0" Type="http://schemas.openxmlformats.org/officeDocument/2006/relationships/hyperlink" Target="https://www.filipeflop.com/universidade/kit-maker-arduino/projeto-10-sensor-de-luz-ambiente/" TargetMode="External"/><Relationship Id="rId9" Type="http://schemas.openxmlformats.org/officeDocument/2006/relationships/hyperlink" Target="https://www.filipeflop.com/universidade/kit-maker-arduino/projeto-10-sensor-de-luz-ambiente/" TargetMode="External"/><Relationship Id="rId5" Type="http://schemas.openxmlformats.org/officeDocument/2006/relationships/hyperlink" Target="https://www.filipeflop.com/blog/controlando-um-lcd-16x2-com-arduino/" TargetMode="External"/><Relationship Id="rId6" Type="http://schemas.openxmlformats.org/officeDocument/2006/relationships/hyperlink" Target="https://www.filipeflop.com/blog/controlando-um-lcd-16x2-com-arduino/" TargetMode="External"/><Relationship Id="rId7" Type="http://schemas.openxmlformats.org/officeDocument/2006/relationships/hyperlink" Target="https://www.filipeflop.com/blog/teclado-matricial-4x4-arduino/" TargetMode="External"/><Relationship Id="rId8" Type="http://schemas.openxmlformats.org/officeDocument/2006/relationships/hyperlink" Target="https://www.filipeflop.com/blog/teclado-matricial-4x4-arduino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75447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/>
              <a:t>Aula prática - Novos componentes e revisão</a:t>
            </a:r>
            <a:endParaRPr sz="4200"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6114775" y="4739700"/>
            <a:ext cx="3243900" cy="4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999999"/>
                </a:solidFill>
              </a:rPr>
              <a:t>Feito por Ronaldo M. Zica para o Enxurrada de bits</a:t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66" name="Google Shape;66;p13"/>
          <p:cNvPicPr preferRelativeResize="0"/>
          <p:nvPr/>
        </p:nvPicPr>
        <p:blipFill rotWithShape="1">
          <a:blip r:embed="rId3">
            <a:alphaModFix/>
          </a:blip>
          <a:srcRect b="15745" l="0" r="0" t="15738"/>
          <a:stretch/>
        </p:blipFill>
        <p:spPr>
          <a:xfrm>
            <a:off x="193450" y="4305925"/>
            <a:ext cx="1003250" cy="6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9450" y="4305925"/>
            <a:ext cx="1399948" cy="68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ctrTitle"/>
          </p:nvPr>
        </p:nvSpPr>
        <p:spPr>
          <a:xfrm>
            <a:off x="311700" y="447575"/>
            <a:ext cx="8520600" cy="17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3100"/>
              <a:t>O que é programar um microcontrolador?</a:t>
            </a:r>
            <a:endParaRPr sz="27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latin typeface="Georgia"/>
                <a:ea typeface="Georgia"/>
                <a:cs typeface="Georgia"/>
                <a:sym typeface="Georgia"/>
              </a:rPr>
              <a:t>Programação de microcontroladores é o processo de desenvolver um </a:t>
            </a:r>
            <a:r>
              <a:rPr lang="pt-BR" sz="23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código</a:t>
            </a:r>
            <a:r>
              <a:rPr lang="pt-BR" sz="2300">
                <a:latin typeface="Georgia"/>
                <a:ea typeface="Georgia"/>
                <a:cs typeface="Georgia"/>
                <a:sym typeface="Georgia"/>
              </a:rPr>
              <a:t>, que irá realizar instruções de acordo com o </a:t>
            </a:r>
            <a:r>
              <a:rPr lang="pt-BR" sz="23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algoritmo </a:t>
            </a:r>
            <a:r>
              <a:rPr lang="pt-BR" sz="2300">
                <a:latin typeface="Georgia"/>
                <a:ea typeface="Georgia"/>
                <a:cs typeface="Georgia"/>
                <a:sym typeface="Georgia"/>
              </a:rPr>
              <a:t>que lhe foi programado.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2" name="Google Shape;162;p22"/>
          <p:cNvSpPr txBox="1"/>
          <p:nvPr>
            <p:ph idx="1" type="subTitle"/>
          </p:nvPr>
        </p:nvSpPr>
        <p:spPr>
          <a:xfrm>
            <a:off x="6114775" y="4739700"/>
            <a:ext cx="3243900" cy="4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999999"/>
                </a:solidFill>
              </a:rPr>
              <a:t>Feito por Ronaldo M. Zica para o Enxurrada de bits</a:t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163" name="Google Shape;163;p22"/>
          <p:cNvPicPr preferRelativeResize="0"/>
          <p:nvPr/>
        </p:nvPicPr>
        <p:blipFill rotWithShape="1">
          <a:blip r:embed="rId3">
            <a:alphaModFix/>
          </a:blip>
          <a:srcRect b="15745" l="0" r="0" t="15738"/>
          <a:stretch/>
        </p:blipFill>
        <p:spPr>
          <a:xfrm>
            <a:off x="193450" y="4305925"/>
            <a:ext cx="1003250" cy="6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9450" y="4305925"/>
            <a:ext cx="1399948" cy="6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4324" y="2897925"/>
            <a:ext cx="2215350" cy="147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>
            <p:ph type="ctrTitle"/>
          </p:nvPr>
        </p:nvSpPr>
        <p:spPr>
          <a:xfrm>
            <a:off x="311700" y="44757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3100"/>
              <a:t>Tá, mas o que é um algoritmo?</a:t>
            </a:r>
            <a:endParaRPr i="1"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/>
              <a:t>	</a:t>
            </a:r>
            <a:r>
              <a:rPr lang="pt-BR" sz="2300">
                <a:latin typeface="Georgia"/>
                <a:ea typeface="Georgia"/>
                <a:cs typeface="Georgia"/>
                <a:sym typeface="Georgia"/>
              </a:rPr>
              <a:t>Um algoritmo é uma sequência de instruções tomada para resolver determinado problema.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1" name="Google Shape;171;p23"/>
          <p:cNvSpPr txBox="1"/>
          <p:nvPr>
            <p:ph idx="1" type="subTitle"/>
          </p:nvPr>
        </p:nvSpPr>
        <p:spPr>
          <a:xfrm>
            <a:off x="6114775" y="4739700"/>
            <a:ext cx="3243900" cy="4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999999"/>
                </a:solidFill>
              </a:rPr>
              <a:t>Feito por Ronaldo M. Zica para o Enxurrada de bits</a:t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172" name="Google Shape;172;p23"/>
          <p:cNvPicPr preferRelativeResize="0"/>
          <p:nvPr/>
        </p:nvPicPr>
        <p:blipFill rotWithShape="1">
          <a:blip r:embed="rId3">
            <a:alphaModFix/>
          </a:blip>
          <a:srcRect b="15745" l="0" r="0" t="15738"/>
          <a:stretch/>
        </p:blipFill>
        <p:spPr>
          <a:xfrm>
            <a:off x="193450" y="4305925"/>
            <a:ext cx="1003250" cy="6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9450" y="4305925"/>
            <a:ext cx="1399948" cy="6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 rotWithShape="1">
          <a:blip r:embed="rId5">
            <a:alphaModFix/>
          </a:blip>
          <a:srcRect b="12025" l="0" r="0" t="12199"/>
          <a:stretch/>
        </p:blipFill>
        <p:spPr>
          <a:xfrm>
            <a:off x="2552850" y="2160275"/>
            <a:ext cx="4038300" cy="1719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type="ctrTitle"/>
          </p:nvPr>
        </p:nvSpPr>
        <p:spPr>
          <a:xfrm>
            <a:off x="311700" y="447575"/>
            <a:ext cx="5871300" cy="15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3100"/>
              <a:t>Tá, mas o que é um algoritmo?</a:t>
            </a:r>
            <a:endParaRPr i="1" sz="31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/>
              <a:t>	</a:t>
            </a:r>
            <a:r>
              <a:rPr lang="pt-BR" sz="2300">
                <a:latin typeface="Georgia"/>
                <a:ea typeface="Georgia"/>
                <a:cs typeface="Georgia"/>
                <a:sym typeface="Georgia"/>
              </a:rPr>
              <a:t>Aí vai um exemplo cotidiano de um algoritmo básico para você fazer café em uma cafeteira: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0" name="Google Shape;180;p24"/>
          <p:cNvSpPr txBox="1"/>
          <p:nvPr>
            <p:ph idx="1" type="subTitle"/>
          </p:nvPr>
        </p:nvSpPr>
        <p:spPr>
          <a:xfrm>
            <a:off x="6114775" y="4739700"/>
            <a:ext cx="3243900" cy="4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999999"/>
                </a:solidFill>
              </a:rPr>
              <a:t>Feito por Ronaldo M. Zica para o Enxurrada de bits</a:t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181" name="Google Shape;181;p24"/>
          <p:cNvPicPr preferRelativeResize="0"/>
          <p:nvPr/>
        </p:nvPicPr>
        <p:blipFill rotWithShape="1">
          <a:blip r:embed="rId3">
            <a:alphaModFix/>
          </a:blip>
          <a:srcRect b="15745" l="0" r="0" t="15738"/>
          <a:stretch/>
        </p:blipFill>
        <p:spPr>
          <a:xfrm>
            <a:off x="193450" y="4305925"/>
            <a:ext cx="1003250" cy="6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9450" y="4305925"/>
            <a:ext cx="1399948" cy="6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1212" y="209350"/>
            <a:ext cx="2208525" cy="472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type="ctrTitle"/>
          </p:nvPr>
        </p:nvSpPr>
        <p:spPr>
          <a:xfrm>
            <a:off x="311700" y="447575"/>
            <a:ext cx="8764500" cy="3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3100"/>
              <a:t>Como serão meus algoritmos no arduíno</a:t>
            </a:r>
            <a:r>
              <a:rPr i="1" lang="pt-BR" sz="3100"/>
              <a:t>?</a:t>
            </a:r>
            <a:endParaRPr i="1" sz="31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/>
              <a:t>	</a:t>
            </a:r>
            <a:r>
              <a:rPr lang="pt-BR" sz="2300">
                <a:latin typeface="Georgia"/>
                <a:ea typeface="Georgia"/>
                <a:cs typeface="Georgia"/>
                <a:sym typeface="Georgia"/>
              </a:rPr>
              <a:t>Seus algoritmos no arduino serão 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latin typeface="Georgia"/>
                <a:ea typeface="Georgia"/>
                <a:cs typeface="Georgia"/>
                <a:sym typeface="Georgia"/>
              </a:rPr>
              <a:t>compostos por duas partes principais: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914400" rtl="0" algn="just">
              <a:spcBef>
                <a:spcPts val="0"/>
              </a:spcBef>
              <a:spcAft>
                <a:spcPts val="0"/>
              </a:spcAft>
              <a:buSzPts val="2100"/>
              <a:buFont typeface="Georgia"/>
              <a:buChar char="●"/>
            </a:pPr>
            <a:r>
              <a:rPr b="1" lang="pt-BR" sz="2100">
                <a:latin typeface="Georgia"/>
                <a:ea typeface="Georgia"/>
                <a:cs typeface="Georgia"/>
                <a:sym typeface="Georgia"/>
              </a:rPr>
              <a:t>Setup</a:t>
            </a:r>
            <a:r>
              <a:rPr lang="pt-BR" sz="2100">
                <a:latin typeface="Georgia"/>
                <a:ea typeface="Georgia"/>
                <a:cs typeface="Georgia"/>
                <a:sym typeface="Georgia"/>
              </a:rPr>
              <a:t>: Inicializa as portas do arduino</a:t>
            </a:r>
            <a:endParaRPr sz="21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latin typeface="Georgia"/>
                <a:ea typeface="Georgia"/>
                <a:cs typeface="Georgia"/>
                <a:sym typeface="Georgia"/>
              </a:rPr>
              <a:t>				e as </a:t>
            </a:r>
            <a:r>
              <a:rPr lang="pt-BR" sz="21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variáveis</a:t>
            </a:r>
            <a:r>
              <a:rPr lang="pt-BR" sz="2100">
                <a:latin typeface="Georgia"/>
                <a:ea typeface="Georgia"/>
                <a:cs typeface="Georgia"/>
                <a:sym typeface="Georgia"/>
              </a:rPr>
              <a:t>.</a:t>
            </a:r>
            <a:endParaRPr sz="2100"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914400" rtl="0" algn="just">
              <a:spcBef>
                <a:spcPts val="0"/>
              </a:spcBef>
              <a:spcAft>
                <a:spcPts val="0"/>
              </a:spcAft>
              <a:buSzPts val="2100"/>
              <a:buFont typeface="Georgia"/>
              <a:buChar char="●"/>
            </a:pPr>
            <a:r>
              <a:rPr b="1" lang="pt-BR" sz="2100">
                <a:latin typeface="Georgia"/>
                <a:ea typeface="Georgia"/>
                <a:cs typeface="Georgia"/>
                <a:sym typeface="Georgia"/>
              </a:rPr>
              <a:t>Loop</a:t>
            </a:r>
            <a:r>
              <a:rPr lang="pt-BR" sz="2100">
                <a:latin typeface="Georgia"/>
                <a:ea typeface="Georgia"/>
                <a:cs typeface="Georgia"/>
                <a:sym typeface="Georgia"/>
              </a:rPr>
              <a:t>: Repete as instruções contidas</a:t>
            </a:r>
            <a:endParaRPr sz="2100">
              <a:latin typeface="Georgia"/>
              <a:ea typeface="Georgia"/>
              <a:cs typeface="Georgia"/>
              <a:sym typeface="Georgia"/>
            </a:endParaRPr>
          </a:p>
          <a:p>
            <a:pPr indent="0" lvl="0" marL="18288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latin typeface="Georgia"/>
                <a:ea typeface="Georgia"/>
                <a:cs typeface="Georgia"/>
                <a:sym typeface="Georgia"/>
              </a:rPr>
              <a:t>aqui até o fim da execução do</a:t>
            </a:r>
            <a:endParaRPr sz="2100">
              <a:latin typeface="Georgia"/>
              <a:ea typeface="Georgia"/>
              <a:cs typeface="Georgia"/>
              <a:sym typeface="Georgia"/>
            </a:endParaRPr>
          </a:p>
          <a:p>
            <a:pPr indent="0" lvl="0" marL="18288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latin typeface="Georgia"/>
                <a:ea typeface="Georgia"/>
                <a:cs typeface="Georgia"/>
                <a:sym typeface="Georgia"/>
              </a:rPr>
              <a:t>programa.</a:t>
            </a:r>
            <a:endParaRPr sz="2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9" name="Google Shape;189;p25"/>
          <p:cNvSpPr txBox="1"/>
          <p:nvPr>
            <p:ph idx="1" type="subTitle"/>
          </p:nvPr>
        </p:nvSpPr>
        <p:spPr>
          <a:xfrm>
            <a:off x="6114775" y="4739700"/>
            <a:ext cx="3243900" cy="4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999999"/>
                </a:solidFill>
              </a:rPr>
              <a:t>Feito por Ronaldo M. Zica para o Enxurrada de bits</a:t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190" name="Google Shape;190;p25"/>
          <p:cNvPicPr preferRelativeResize="0"/>
          <p:nvPr/>
        </p:nvPicPr>
        <p:blipFill rotWithShape="1">
          <a:blip r:embed="rId3">
            <a:alphaModFix/>
          </a:blip>
          <a:srcRect b="15745" l="0" r="0" t="15738"/>
          <a:stretch/>
        </p:blipFill>
        <p:spPr>
          <a:xfrm>
            <a:off x="193450" y="4305925"/>
            <a:ext cx="1003250" cy="6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9450" y="4305925"/>
            <a:ext cx="1399948" cy="6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4773" y="1174638"/>
            <a:ext cx="2626442" cy="279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/>
          <p:nvPr>
            <p:ph type="ctrTitle"/>
          </p:nvPr>
        </p:nvSpPr>
        <p:spPr>
          <a:xfrm>
            <a:off x="311700" y="447575"/>
            <a:ext cx="8764500" cy="3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3100"/>
              <a:t>Variáveis</a:t>
            </a:r>
            <a:endParaRPr sz="2700"/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latin typeface="Georgia"/>
                <a:ea typeface="Georgia"/>
                <a:cs typeface="Georgia"/>
                <a:sym typeface="Georgia"/>
              </a:rPr>
              <a:t>Variáveis são espaços na memória que podemos utilizar para armazenar algum valor, seja ele um número, uma letra ou até mesmo uma frase.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8" name="Google Shape;198;p26"/>
          <p:cNvSpPr txBox="1"/>
          <p:nvPr>
            <p:ph idx="1" type="subTitle"/>
          </p:nvPr>
        </p:nvSpPr>
        <p:spPr>
          <a:xfrm>
            <a:off x="6114775" y="4739700"/>
            <a:ext cx="3243900" cy="4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999999"/>
                </a:solidFill>
              </a:rPr>
              <a:t>Feito por Ronaldo M. Zica para o Enxurrada de bits</a:t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199" name="Google Shape;199;p26"/>
          <p:cNvPicPr preferRelativeResize="0"/>
          <p:nvPr/>
        </p:nvPicPr>
        <p:blipFill rotWithShape="1">
          <a:blip r:embed="rId3">
            <a:alphaModFix/>
          </a:blip>
          <a:srcRect b="15745" l="0" r="0" t="15738"/>
          <a:stretch/>
        </p:blipFill>
        <p:spPr>
          <a:xfrm>
            <a:off x="193450" y="4305925"/>
            <a:ext cx="1003250" cy="6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9450" y="4305925"/>
            <a:ext cx="1399948" cy="6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0822" y="2692649"/>
            <a:ext cx="3522350" cy="151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/>
          <p:nvPr>
            <p:ph type="ctrTitle"/>
          </p:nvPr>
        </p:nvSpPr>
        <p:spPr>
          <a:xfrm>
            <a:off x="311700" y="447575"/>
            <a:ext cx="8764500" cy="3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3100"/>
              <a:t>Variáveis</a:t>
            </a:r>
            <a:endParaRPr sz="2700"/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latin typeface="Georgia"/>
                <a:ea typeface="Georgia"/>
                <a:cs typeface="Georgia"/>
                <a:sym typeface="Georgia"/>
              </a:rPr>
              <a:t>As variáveis devem atender a algumas regras: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1371600" rtl="0" algn="just">
              <a:spcBef>
                <a:spcPts val="0"/>
              </a:spcBef>
              <a:spcAft>
                <a:spcPts val="0"/>
              </a:spcAft>
              <a:buSzPts val="2000"/>
              <a:buFont typeface="Georgia"/>
              <a:buChar char="●"/>
            </a:pPr>
            <a:r>
              <a:rPr lang="pt-BR" sz="2000">
                <a:latin typeface="Georgia"/>
                <a:ea typeface="Georgia"/>
                <a:cs typeface="Georgia"/>
                <a:sym typeface="Georgia"/>
              </a:rPr>
              <a:t>Possuir um tipo (número inteiro - </a:t>
            </a:r>
            <a:r>
              <a:rPr i="1" lang="pt-BR" sz="2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int</a:t>
            </a:r>
            <a:r>
              <a:rPr lang="pt-BR" sz="2000">
                <a:latin typeface="Georgia"/>
                <a:ea typeface="Georgia"/>
                <a:cs typeface="Georgia"/>
                <a:sym typeface="Georgia"/>
              </a:rPr>
              <a:t>, número real - </a:t>
            </a:r>
            <a:r>
              <a:rPr i="1" lang="pt-BR" sz="2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float</a:t>
            </a:r>
            <a:r>
              <a:rPr lang="pt-BR" sz="2000">
                <a:latin typeface="Georgia"/>
                <a:ea typeface="Georgia"/>
                <a:cs typeface="Georgia"/>
                <a:sym typeface="Georgia"/>
              </a:rPr>
              <a:t>, caractere - </a:t>
            </a:r>
            <a:r>
              <a:rPr i="1" lang="pt-BR" sz="2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char</a:t>
            </a:r>
            <a:r>
              <a:rPr lang="pt-BR" sz="2000">
                <a:latin typeface="Georgia"/>
                <a:ea typeface="Georgia"/>
                <a:cs typeface="Georgia"/>
                <a:sym typeface="Georgia"/>
              </a:rPr>
              <a:t>, frase - </a:t>
            </a:r>
            <a:r>
              <a:rPr i="1" lang="pt-BR" sz="20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string…</a:t>
            </a:r>
            <a:r>
              <a:rPr lang="pt-BR" sz="2000">
                <a:latin typeface="Georgia"/>
                <a:ea typeface="Georgia"/>
                <a:cs typeface="Georgia"/>
                <a:sym typeface="Georgia"/>
              </a:rPr>
              <a:t>)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1371600" rtl="0" algn="just">
              <a:spcBef>
                <a:spcPts val="0"/>
              </a:spcBef>
              <a:spcAft>
                <a:spcPts val="0"/>
              </a:spcAft>
              <a:buSzPts val="2000"/>
              <a:buFont typeface="Georgia"/>
              <a:buChar char="●"/>
            </a:pPr>
            <a:r>
              <a:rPr lang="pt-BR" sz="2000">
                <a:latin typeface="Georgia"/>
                <a:ea typeface="Georgia"/>
                <a:cs typeface="Georgia"/>
                <a:sym typeface="Georgia"/>
              </a:rPr>
              <a:t>Possuir um nome que comece com uma letra e não contenha caracteres especiais, como acentos, operadores e valores que não estão na tabela ascii.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1371600" rtl="0" algn="just">
              <a:spcBef>
                <a:spcPts val="0"/>
              </a:spcBef>
              <a:spcAft>
                <a:spcPts val="0"/>
              </a:spcAft>
              <a:buSzPts val="2000"/>
              <a:buFont typeface="Georgia"/>
              <a:buChar char="●"/>
            </a:pPr>
            <a:r>
              <a:rPr lang="pt-BR" sz="2000">
                <a:latin typeface="Georgia"/>
                <a:ea typeface="Georgia"/>
                <a:cs typeface="Georgia"/>
                <a:sym typeface="Georgia"/>
              </a:rPr>
              <a:t>Possuir um nome que não seja uma palavra reservada (lista de palavras reservadas no </a:t>
            </a:r>
            <a:r>
              <a:rPr lang="pt-BR"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Anexo </a:t>
            </a:r>
            <a:r>
              <a:rPr lang="pt-BR" sz="2000">
                <a:latin typeface="Georgia"/>
                <a:ea typeface="Georgia"/>
                <a:cs typeface="Georgia"/>
                <a:sym typeface="Georgia"/>
              </a:rPr>
              <a:t>1).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7" name="Google Shape;207;p27"/>
          <p:cNvSpPr txBox="1"/>
          <p:nvPr>
            <p:ph idx="1" type="subTitle"/>
          </p:nvPr>
        </p:nvSpPr>
        <p:spPr>
          <a:xfrm>
            <a:off x="6114775" y="4739700"/>
            <a:ext cx="3243900" cy="4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999999"/>
                </a:solidFill>
              </a:rPr>
              <a:t>Feito por Ronaldo M. Zica para o Enxurrada de bits</a:t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208" name="Google Shape;208;p27"/>
          <p:cNvPicPr preferRelativeResize="0"/>
          <p:nvPr/>
        </p:nvPicPr>
        <p:blipFill rotWithShape="1">
          <a:blip r:embed="rId3">
            <a:alphaModFix/>
          </a:blip>
          <a:srcRect b="15745" l="0" r="0" t="15738"/>
          <a:stretch/>
        </p:blipFill>
        <p:spPr>
          <a:xfrm>
            <a:off x="193450" y="4305925"/>
            <a:ext cx="1003250" cy="6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9450" y="4305925"/>
            <a:ext cx="1399948" cy="6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7846" y="3659150"/>
            <a:ext cx="2352200" cy="90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/>
          <p:nvPr>
            <p:ph type="ctrTitle"/>
          </p:nvPr>
        </p:nvSpPr>
        <p:spPr>
          <a:xfrm>
            <a:off x="311700" y="447575"/>
            <a:ext cx="6038700" cy="3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3100"/>
              <a:t>Variáveis</a:t>
            </a:r>
            <a:endParaRPr sz="2700"/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200">
                <a:latin typeface="Georgia"/>
                <a:ea typeface="Georgia"/>
                <a:cs typeface="Georgia"/>
                <a:sym typeface="Georgia"/>
              </a:rPr>
              <a:t>Quais caracteres estão na tabela ascii?</a:t>
            </a:r>
            <a:endParaRPr i="1" sz="2200"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2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latin typeface="Georgia"/>
                <a:ea typeface="Georgia"/>
                <a:cs typeface="Georgia"/>
                <a:sym typeface="Georgia"/>
              </a:rPr>
              <a:t>Caracteres numéricos, letras do alfabeto em maiúsculo e minúsculo (sem acento e sem o “ç”) e mais alguns caracteres especiais.</a:t>
            </a:r>
            <a:endParaRPr sz="21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latin typeface="Georgia"/>
                <a:ea typeface="Georgia"/>
                <a:cs typeface="Georgia"/>
                <a:sym typeface="Georgia"/>
              </a:rPr>
              <a:t>Via de regra, para o nome de suas variáveis use letras, números e, se necessário, </a:t>
            </a:r>
            <a:r>
              <a:rPr i="1" lang="pt-BR" sz="2100">
                <a:latin typeface="Georgia"/>
                <a:ea typeface="Georgia"/>
                <a:cs typeface="Georgia"/>
                <a:sym typeface="Georgia"/>
              </a:rPr>
              <a:t>underline </a:t>
            </a:r>
            <a:r>
              <a:rPr lang="pt-BR" sz="2100">
                <a:latin typeface="Georgia"/>
                <a:ea typeface="Georgia"/>
                <a:cs typeface="Georgia"/>
                <a:sym typeface="Georgia"/>
              </a:rPr>
              <a:t>“_”.</a:t>
            </a:r>
            <a:endParaRPr sz="2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6" name="Google Shape;216;p28"/>
          <p:cNvSpPr txBox="1"/>
          <p:nvPr>
            <p:ph idx="1" type="subTitle"/>
          </p:nvPr>
        </p:nvSpPr>
        <p:spPr>
          <a:xfrm>
            <a:off x="6114775" y="4739700"/>
            <a:ext cx="3243900" cy="4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999999"/>
                </a:solidFill>
              </a:rPr>
              <a:t>Feito por Ronaldo M. Zica para o Enxurrada de bits</a:t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217" name="Google Shape;217;p28"/>
          <p:cNvPicPr preferRelativeResize="0"/>
          <p:nvPr/>
        </p:nvPicPr>
        <p:blipFill rotWithShape="1">
          <a:blip r:embed="rId3">
            <a:alphaModFix/>
          </a:blip>
          <a:srcRect b="15745" l="0" r="0" t="15738"/>
          <a:stretch/>
        </p:blipFill>
        <p:spPr>
          <a:xfrm>
            <a:off x="193450" y="4305925"/>
            <a:ext cx="1003250" cy="6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9450" y="4305925"/>
            <a:ext cx="1399948" cy="6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8"/>
          <p:cNvPicPr preferRelativeResize="0"/>
          <p:nvPr/>
        </p:nvPicPr>
        <p:blipFill rotWithShape="1">
          <a:blip r:embed="rId5">
            <a:alphaModFix/>
          </a:blip>
          <a:srcRect b="0" l="36867" r="11337" t="0"/>
          <a:stretch/>
        </p:blipFill>
        <p:spPr>
          <a:xfrm>
            <a:off x="6350400" y="-12"/>
            <a:ext cx="2525825" cy="477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"/>
          <p:cNvSpPr txBox="1"/>
          <p:nvPr>
            <p:ph type="ctrTitle"/>
          </p:nvPr>
        </p:nvSpPr>
        <p:spPr>
          <a:xfrm>
            <a:off x="311700" y="447575"/>
            <a:ext cx="3736800" cy="3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3100"/>
              <a:t>Variáveis</a:t>
            </a:r>
            <a:endParaRPr i="1" sz="31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/>
              <a:t>	</a:t>
            </a:r>
            <a:r>
              <a:rPr lang="pt-BR" sz="2100">
                <a:latin typeface="Georgia"/>
                <a:ea typeface="Georgia"/>
                <a:cs typeface="Georgia"/>
                <a:sym typeface="Georgia"/>
              </a:rPr>
              <a:t>Exemplo de variáveis:</a:t>
            </a:r>
            <a:endParaRPr sz="1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5" name="Google Shape;225;p29"/>
          <p:cNvSpPr txBox="1"/>
          <p:nvPr>
            <p:ph idx="1" type="subTitle"/>
          </p:nvPr>
        </p:nvSpPr>
        <p:spPr>
          <a:xfrm>
            <a:off x="6114775" y="4739700"/>
            <a:ext cx="3243900" cy="4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999999"/>
                </a:solidFill>
              </a:rPr>
              <a:t>Feito por Ronaldo M. Zica para o Enxurrada de bits</a:t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226" name="Google Shape;226;p29"/>
          <p:cNvPicPr preferRelativeResize="0"/>
          <p:nvPr/>
        </p:nvPicPr>
        <p:blipFill rotWithShape="1">
          <a:blip r:embed="rId3">
            <a:alphaModFix/>
          </a:blip>
          <a:srcRect b="15745" l="0" r="0" t="15738"/>
          <a:stretch/>
        </p:blipFill>
        <p:spPr>
          <a:xfrm>
            <a:off x="193450" y="4305925"/>
            <a:ext cx="1003250" cy="6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9450" y="4305925"/>
            <a:ext cx="1399948" cy="6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8100" y="190500"/>
            <a:ext cx="47625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/>
          <p:nvPr>
            <p:ph type="ctrTitle"/>
          </p:nvPr>
        </p:nvSpPr>
        <p:spPr>
          <a:xfrm>
            <a:off x="311700" y="447575"/>
            <a:ext cx="10416900" cy="3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3100"/>
              <a:t>Estruturas de controle - if</a:t>
            </a:r>
            <a:endParaRPr i="1" sz="31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/>
              <a:t>	</a:t>
            </a:r>
            <a:r>
              <a:rPr lang="pt-BR" sz="2100">
                <a:latin typeface="Georgia"/>
                <a:ea typeface="Georgia"/>
                <a:cs typeface="Georgia"/>
                <a:sym typeface="Georgia"/>
              </a:rPr>
              <a:t>Estrutura “se”:</a:t>
            </a:r>
            <a:endParaRPr sz="1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4" name="Google Shape;234;p30"/>
          <p:cNvSpPr txBox="1"/>
          <p:nvPr>
            <p:ph idx="1" type="subTitle"/>
          </p:nvPr>
        </p:nvSpPr>
        <p:spPr>
          <a:xfrm>
            <a:off x="6114775" y="4739700"/>
            <a:ext cx="3243900" cy="4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999999"/>
                </a:solidFill>
              </a:rPr>
              <a:t>Feito por Ronaldo M. Zica para o Enxurrada de bits</a:t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235" name="Google Shape;235;p30"/>
          <p:cNvPicPr preferRelativeResize="0"/>
          <p:nvPr/>
        </p:nvPicPr>
        <p:blipFill rotWithShape="1">
          <a:blip r:embed="rId3">
            <a:alphaModFix/>
          </a:blip>
          <a:srcRect b="15745" l="0" r="0" t="15738"/>
          <a:stretch/>
        </p:blipFill>
        <p:spPr>
          <a:xfrm>
            <a:off x="193450" y="4305925"/>
            <a:ext cx="1003250" cy="6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9450" y="4305925"/>
            <a:ext cx="1399948" cy="6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2150" y="1638300"/>
            <a:ext cx="5019675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/>
          <p:nvPr>
            <p:ph type="ctrTitle"/>
          </p:nvPr>
        </p:nvSpPr>
        <p:spPr>
          <a:xfrm>
            <a:off x="311700" y="447575"/>
            <a:ext cx="10416900" cy="3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3100"/>
              <a:t>Estruturas de controle - if / else</a:t>
            </a:r>
            <a:endParaRPr i="1" sz="31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/>
              <a:t>	</a:t>
            </a:r>
            <a:r>
              <a:rPr lang="pt-BR" sz="2100">
                <a:latin typeface="Georgia"/>
                <a:ea typeface="Georgia"/>
                <a:cs typeface="Georgia"/>
                <a:sym typeface="Georgia"/>
              </a:rPr>
              <a:t>Estrutura “se/ou”:</a:t>
            </a:r>
            <a:endParaRPr sz="1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3" name="Google Shape;243;p31"/>
          <p:cNvSpPr txBox="1"/>
          <p:nvPr>
            <p:ph idx="1" type="subTitle"/>
          </p:nvPr>
        </p:nvSpPr>
        <p:spPr>
          <a:xfrm>
            <a:off x="6114775" y="4739700"/>
            <a:ext cx="3243900" cy="4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999999"/>
                </a:solidFill>
              </a:rPr>
              <a:t>Feito por Ronaldo M. Zica para o Enxurrada de bits</a:t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244" name="Google Shape;244;p31"/>
          <p:cNvPicPr preferRelativeResize="0"/>
          <p:nvPr/>
        </p:nvPicPr>
        <p:blipFill rotWithShape="1">
          <a:blip r:embed="rId3">
            <a:alphaModFix/>
          </a:blip>
          <a:srcRect b="15745" l="0" r="0" t="15738"/>
          <a:stretch/>
        </p:blipFill>
        <p:spPr>
          <a:xfrm>
            <a:off x="193450" y="4305925"/>
            <a:ext cx="1003250" cy="6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9450" y="4305925"/>
            <a:ext cx="1399948" cy="6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1250" y="1076313"/>
            <a:ext cx="4772025" cy="34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ctrTitle"/>
          </p:nvPr>
        </p:nvSpPr>
        <p:spPr>
          <a:xfrm>
            <a:off x="1024175" y="3059525"/>
            <a:ext cx="2409300" cy="6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Display LCD 16x2</a:t>
            </a:r>
            <a:endParaRPr sz="1800"/>
          </a:p>
        </p:txBody>
      </p:sp>
      <p:sp>
        <p:nvSpPr>
          <p:cNvPr id="73" name="Google Shape;73;p14"/>
          <p:cNvSpPr txBox="1"/>
          <p:nvPr>
            <p:ph idx="1" type="subTitle"/>
          </p:nvPr>
        </p:nvSpPr>
        <p:spPr>
          <a:xfrm>
            <a:off x="6114775" y="4739700"/>
            <a:ext cx="3243900" cy="4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999999"/>
                </a:solidFill>
              </a:rPr>
              <a:t>Feito por Ronaldo M. Zica para o Enxurrada de bits</a:t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 rotWithShape="1">
          <a:blip r:embed="rId3">
            <a:alphaModFix/>
          </a:blip>
          <a:srcRect b="15745" l="0" r="0" t="15738"/>
          <a:stretch/>
        </p:blipFill>
        <p:spPr>
          <a:xfrm>
            <a:off x="193450" y="4305925"/>
            <a:ext cx="1003250" cy="6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9450" y="4305925"/>
            <a:ext cx="1399948" cy="6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 rotWithShape="1">
          <a:blip r:embed="rId5">
            <a:alphaModFix/>
          </a:blip>
          <a:srcRect b="0" l="0" r="0" t="4580"/>
          <a:stretch/>
        </p:blipFill>
        <p:spPr>
          <a:xfrm>
            <a:off x="3999450" y="533700"/>
            <a:ext cx="1867451" cy="359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950" y="1427687"/>
            <a:ext cx="3378950" cy="156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07763" y="2443635"/>
            <a:ext cx="1466476" cy="146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82950" y="420600"/>
            <a:ext cx="1787050" cy="17870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/>
          <p:nvPr/>
        </p:nvSpPr>
        <p:spPr>
          <a:xfrm>
            <a:off x="4075625" y="4102400"/>
            <a:ext cx="20391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4"/>
          <p:cNvSpPr txBox="1"/>
          <p:nvPr>
            <p:ph type="ctrTitle"/>
          </p:nvPr>
        </p:nvSpPr>
        <p:spPr>
          <a:xfrm>
            <a:off x="3433475" y="4028900"/>
            <a:ext cx="2999400" cy="6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Teclado matricial 4x4</a:t>
            </a:r>
            <a:endParaRPr sz="1800"/>
          </a:p>
        </p:txBody>
      </p:sp>
      <p:sp>
        <p:nvSpPr>
          <p:cNvPr id="82" name="Google Shape;82;p14"/>
          <p:cNvSpPr txBox="1"/>
          <p:nvPr>
            <p:ph type="ctrTitle"/>
          </p:nvPr>
        </p:nvSpPr>
        <p:spPr>
          <a:xfrm>
            <a:off x="7555800" y="1972613"/>
            <a:ext cx="814200" cy="4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LDR</a:t>
            </a:r>
            <a:endParaRPr sz="1800"/>
          </a:p>
        </p:txBody>
      </p:sp>
      <p:sp>
        <p:nvSpPr>
          <p:cNvPr id="83" name="Google Shape;83;p14"/>
          <p:cNvSpPr txBox="1"/>
          <p:nvPr>
            <p:ph type="ctrTitle"/>
          </p:nvPr>
        </p:nvSpPr>
        <p:spPr>
          <a:xfrm>
            <a:off x="6432874" y="3787100"/>
            <a:ext cx="2290500" cy="6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Potenciômetro</a:t>
            </a:r>
            <a:endParaRPr sz="1800"/>
          </a:p>
        </p:txBody>
      </p:sp>
      <p:sp>
        <p:nvSpPr>
          <p:cNvPr id="84" name="Google Shape;84;p14"/>
          <p:cNvSpPr txBox="1"/>
          <p:nvPr>
            <p:ph type="ctrTitle"/>
          </p:nvPr>
        </p:nvSpPr>
        <p:spPr>
          <a:xfrm>
            <a:off x="257875" y="420600"/>
            <a:ext cx="3378900" cy="6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/>
              <a:t>Componentes:</a:t>
            </a:r>
            <a:endParaRPr sz="3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 txBox="1"/>
          <p:nvPr>
            <p:ph type="ctrTitle"/>
          </p:nvPr>
        </p:nvSpPr>
        <p:spPr>
          <a:xfrm>
            <a:off x="311700" y="447575"/>
            <a:ext cx="10416900" cy="3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3100"/>
              <a:t>Estruturas de repetição - while</a:t>
            </a:r>
            <a:endParaRPr i="1" sz="31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/>
              <a:t>	</a:t>
            </a:r>
            <a:r>
              <a:rPr lang="pt-BR" sz="2100">
                <a:latin typeface="Georgia"/>
                <a:ea typeface="Georgia"/>
                <a:cs typeface="Georgia"/>
                <a:sym typeface="Georgia"/>
              </a:rPr>
              <a:t>Estrutura “enquanto”:</a:t>
            </a:r>
            <a:endParaRPr sz="1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2" name="Google Shape;252;p32"/>
          <p:cNvSpPr txBox="1"/>
          <p:nvPr>
            <p:ph idx="1" type="subTitle"/>
          </p:nvPr>
        </p:nvSpPr>
        <p:spPr>
          <a:xfrm>
            <a:off x="6114775" y="4739700"/>
            <a:ext cx="3243900" cy="4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999999"/>
                </a:solidFill>
              </a:rPr>
              <a:t>Feito por Ronaldo M. Zica para o Enxurrada de bits</a:t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253" name="Google Shape;253;p32"/>
          <p:cNvPicPr preferRelativeResize="0"/>
          <p:nvPr/>
        </p:nvPicPr>
        <p:blipFill rotWithShape="1">
          <a:blip r:embed="rId3">
            <a:alphaModFix/>
          </a:blip>
          <a:srcRect b="15745" l="0" r="0" t="15738"/>
          <a:stretch/>
        </p:blipFill>
        <p:spPr>
          <a:xfrm>
            <a:off x="193450" y="4305925"/>
            <a:ext cx="1003250" cy="6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9450" y="4305925"/>
            <a:ext cx="1399948" cy="6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2238" y="1732875"/>
            <a:ext cx="3819525" cy="2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"/>
          <p:cNvSpPr txBox="1"/>
          <p:nvPr>
            <p:ph type="ctrTitle"/>
          </p:nvPr>
        </p:nvSpPr>
        <p:spPr>
          <a:xfrm>
            <a:off x="311700" y="447575"/>
            <a:ext cx="10416900" cy="3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3100"/>
              <a:t>Estruturas de repetição - for</a:t>
            </a:r>
            <a:endParaRPr i="1" sz="31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/>
              <a:t>	</a:t>
            </a:r>
            <a:r>
              <a:rPr lang="pt-BR" sz="2100">
                <a:latin typeface="Georgia"/>
                <a:ea typeface="Georgia"/>
                <a:cs typeface="Georgia"/>
                <a:sym typeface="Georgia"/>
              </a:rPr>
              <a:t>Estrutura “para cada”:</a:t>
            </a:r>
            <a:endParaRPr sz="19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1" name="Google Shape;261;p33"/>
          <p:cNvSpPr txBox="1"/>
          <p:nvPr>
            <p:ph idx="1" type="subTitle"/>
          </p:nvPr>
        </p:nvSpPr>
        <p:spPr>
          <a:xfrm>
            <a:off x="6114775" y="4739700"/>
            <a:ext cx="3243900" cy="4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999999"/>
                </a:solidFill>
              </a:rPr>
              <a:t>Feito por Ronaldo M. Zica para o Enxurrada de bits</a:t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262" name="Google Shape;262;p33"/>
          <p:cNvPicPr preferRelativeResize="0"/>
          <p:nvPr/>
        </p:nvPicPr>
        <p:blipFill rotWithShape="1">
          <a:blip r:embed="rId3">
            <a:alphaModFix/>
          </a:blip>
          <a:srcRect b="15745" l="0" r="0" t="15738"/>
          <a:stretch/>
        </p:blipFill>
        <p:spPr>
          <a:xfrm>
            <a:off x="193450" y="4305925"/>
            <a:ext cx="1003250" cy="6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9450" y="4305925"/>
            <a:ext cx="1399948" cy="6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6525" y="1683863"/>
            <a:ext cx="379095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 txBox="1"/>
          <p:nvPr>
            <p:ph idx="1" type="subTitle"/>
          </p:nvPr>
        </p:nvSpPr>
        <p:spPr>
          <a:xfrm>
            <a:off x="6114775" y="4739700"/>
            <a:ext cx="3243900" cy="4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999999"/>
                </a:solidFill>
              </a:rPr>
              <a:t>Feito por Ronaldo M. Zica para o Enxurrada de bits</a:t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270" name="Google Shape;270;p34"/>
          <p:cNvPicPr preferRelativeResize="0"/>
          <p:nvPr/>
        </p:nvPicPr>
        <p:blipFill rotWithShape="1">
          <a:blip r:embed="rId3">
            <a:alphaModFix/>
          </a:blip>
          <a:srcRect b="15745" l="0" r="0" t="15738"/>
          <a:stretch/>
        </p:blipFill>
        <p:spPr>
          <a:xfrm>
            <a:off x="193450" y="4305925"/>
            <a:ext cx="1003250" cy="6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9450" y="4305925"/>
            <a:ext cx="1399948" cy="68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4"/>
          <p:cNvSpPr txBox="1"/>
          <p:nvPr>
            <p:ph type="ctrTitle"/>
          </p:nvPr>
        </p:nvSpPr>
        <p:spPr>
          <a:xfrm>
            <a:off x="257875" y="420600"/>
            <a:ext cx="8740800" cy="6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Anexo 1 - Lista de palavras reservadas</a:t>
            </a:r>
            <a:r>
              <a:rPr lang="pt-BR" sz="3200"/>
              <a:t>:</a:t>
            </a:r>
            <a:endParaRPr sz="3200"/>
          </a:p>
        </p:txBody>
      </p:sp>
      <p:sp>
        <p:nvSpPr>
          <p:cNvPr id="273" name="Google Shape;273;p34"/>
          <p:cNvSpPr txBox="1"/>
          <p:nvPr/>
        </p:nvSpPr>
        <p:spPr>
          <a:xfrm>
            <a:off x="257875" y="1344750"/>
            <a:ext cx="8126700" cy="24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pt-BR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Linguagem C - Lista de palavras reservadas.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Acesso em 02/10/2020</a:t>
            </a:r>
            <a:r>
              <a:rPr lang="pt-BR" sz="18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.</a:t>
            </a:r>
            <a:endParaRPr sz="1800" u="sng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"/>
          <p:cNvSpPr txBox="1"/>
          <p:nvPr>
            <p:ph idx="1" type="subTitle"/>
          </p:nvPr>
        </p:nvSpPr>
        <p:spPr>
          <a:xfrm>
            <a:off x="6114775" y="4739700"/>
            <a:ext cx="3243900" cy="4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999999"/>
                </a:solidFill>
              </a:rPr>
              <a:t>Feito por Ronaldo M. Zica para o Enxurrada de bits</a:t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279" name="Google Shape;279;p35"/>
          <p:cNvPicPr preferRelativeResize="0"/>
          <p:nvPr/>
        </p:nvPicPr>
        <p:blipFill rotWithShape="1">
          <a:blip r:embed="rId3">
            <a:alphaModFix/>
          </a:blip>
          <a:srcRect b="15745" l="0" r="0" t="15738"/>
          <a:stretch/>
        </p:blipFill>
        <p:spPr>
          <a:xfrm>
            <a:off x="193450" y="4305925"/>
            <a:ext cx="1003250" cy="6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9450" y="4305925"/>
            <a:ext cx="1399948" cy="68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5"/>
          <p:cNvSpPr txBox="1"/>
          <p:nvPr>
            <p:ph type="ctrTitle"/>
          </p:nvPr>
        </p:nvSpPr>
        <p:spPr>
          <a:xfrm>
            <a:off x="257875" y="420600"/>
            <a:ext cx="3378900" cy="6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Referências:</a:t>
            </a:r>
            <a:endParaRPr sz="3200"/>
          </a:p>
        </p:txBody>
      </p:sp>
      <p:sp>
        <p:nvSpPr>
          <p:cNvPr id="282" name="Google Shape;282;p35"/>
          <p:cNvSpPr txBox="1"/>
          <p:nvPr/>
        </p:nvSpPr>
        <p:spPr>
          <a:xfrm>
            <a:off x="257875" y="1101000"/>
            <a:ext cx="8126700" cy="24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pt-BR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tntBasic</a:t>
            </a:r>
            <a:r>
              <a:rPr lang="pt-BR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 - Ascii code explained.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Acesso em 02/10/2020;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pt-BR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Wikipedia - Computer programming.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9"/>
              </a:rPr>
              <a:t>Acesso em 02/10/2020;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pt-BR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0"/>
              </a:rPr>
              <a:t>Wikipédia - Programação de computadores.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1"/>
              </a:rPr>
              <a:t>Acesso em 02/10/2020.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idx="1" type="subTitle"/>
          </p:nvPr>
        </p:nvSpPr>
        <p:spPr>
          <a:xfrm>
            <a:off x="6114775" y="4739700"/>
            <a:ext cx="3243900" cy="4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999999"/>
                </a:solidFill>
              </a:rPr>
              <a:t>Feito por Ronaldo M. Zica para o Enxurrada de bits</a:t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90" name="Google Shape;90;p15"/>
          <p:cNvPicPr preferRelativeResize="0"/>
          <p:nvPr/>
        </p:nvPicPr>
        <p:blipFill rotWithShape="1">
          <a:blip r:embed="rId3">
            <a:alphaModFix/>
          </a:blip>
          <a:srcRect b="15745" l="0" r="0" t="15738"/>
          <a:stretch/>
        </p:blipFill>
        <p:spPr>
          <a:xfrm>
            <a:off x="193450" y="4305925"/>
            <a:ext cx="1003250" cy="6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9450" y="4305925"/>
            <a:ext cx="1399948" cy="6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375" y="1270400"/>
            <a:ext cx="4494200" cy="203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7225" y="387900"/>
            <a:ext cx="3267479" cy="37976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 txBox="1"/>
          <p:nvPr>
            <p:ph type="ctrTitle"/>
          </p:nvPr>
        </p:nvSpPr>
        <p:spPr>
          <a:xfrm>
            <a:off x="845425" y="3303775"/>
            <a:ext cx="3734100" cy="6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Display LCD 16x2 no TinkerCad</a:t>
            </a:r>
            <a:endParaRPr sz="1800"/>
          </a:p>
        </p:txBody>
      </p:sp>
      <p:sp>
        <p:nvSpPr>
          <p:cNvPr id="95" name="Google Shape;95;p15"/>
          <p:cNvSpPr txBox="1"/>
          <p:nvPr>
            <p:ph type="ctrTitle"/>
          </p:nvPr>
        </p:nvSpPr>
        <p:spPr>
          <a:xfrm>
            <a:off x="5696300" y="4245650"/>
            <a:ext cx="2409300" cy="6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Ligações do display</a:t>
            </a:r>
            <a:endParaRPr sz="1800"/>
          </a:p>
        </p:txBody>
      </p:sp>
      <p:sp>
        <p:nvSpPr>
          <p:cNvPr id="96" name="Google Shape;96;p15"/>
          <p:cNvSpPr txBox="1"/>
          <p:nvPr>
            <p:ph type="ctrTitle"/>
          </p:nvPr>
        </p:nvSpPr>
        <p:spPr>
          <a:xfrm>
            <a:off x="257875" y="420600"/>
            <a:ext cx="3378900" cy="6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Display 16x2</a:t>
            </a:r>
            <a:r>
              <a:rPr lang="pt-BR" sz="3200"/>
              <a:t>:</a:t>
            </a:r>
            <a:endParaRPr sz="3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idx="1" type="subTitle"/>
          </p:nvPr>
        </p:nvSpPr>
        <p:spPr>
          <a:xfrm>
            <a:off x="6114775" y="4739700"/>
            <a:ext cx="3243900" cy="4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999999"/>
                </a:solidFill>
              </a:rPr>
              <a:t>Feito por Ronaldo M. Zica para o Enxurrada de bits</a:t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102" name="Google Shape;102;p16"/>
          <p:cNvPicPr preferRelativeResize="0"/>
          <p:nvPr/>
        </p:nvPicPr>
        <p:blipFill rotWithShape="1">
          <a:blip r:embed="rId3">
            <a:alphaModFix/>
          </a:blip>
          <a:srcRect b="15745" l="0" r="0" t="15738"/>
          <a:stretch/>
        </p:blipFill>
        <p:spPr>
          <a:xfrm>
            <a:off x="193450" y="4305925"/>
            <a:ext cx="1003250" cy="6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9450" y="4305925"/>
            <a:ext cx="1399948" cy="6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30225"/>
            <a:ext cx="8839200" cy="359668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 txBox="1"/>
          <p:nvPr/>
        </p:nvSpPr>
        <p:spPr>
          <a:xfrm>
            <a:off x="6665575" y="3523100"/>
            <a:ext cx="21423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Link para o circuito no tinker cad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6"/>
          <p:cNvSpPr txBox="1"/>
          <p:nvPr>
            <p:ph type="ctrTitle"/>
          </p:nvPr>
        </p:nvSpPr>
        <p:spPr>
          <a:xfrm>
            <a:off x="257875" y="420600"/>
            <a:ext cx="3378900" cy="6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Display 16x2:</a:t>
            </a:r>
            <a:endParaRPr sz="3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idx="1" type="subTitle"/>
          </p:nvPr>
        </p:nvSpPr>
        <p:spPr>
          <a:xfrm>
            <a:off x="6114775" y="4739700"/>
            <a:ext cx="3243900" cy="4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999999"/>
                </a:solidFill>
              </a:rPr>
              <a:t>Feito por Ronaldo M. Zica para o Enxurrada de bits</a:t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112" name="Google Shape;112;p17"/>
          <p:cNvPicPr preferRelativeResize="0"/>
          <p:nvPr/>
        </p:nvPicPr>
        <p:blipFill rotWithShape="1">
          <a:blip r:embed="rId3">
            <a:alphaModFix/>
          </a:blip>
          <a:srcRect b="15745" l="0" r="0" t="15738"/>
          <a:stretch/>
        </p:blipFill>
        <p:spPr>
          <a:xfrm>
            <a:off x="193450" y="4305925"/>
            <a:ext cx="1003250" cy="6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9450" y="4305925"/>
            <a:ext cx="1399948" cy="68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>
            <p:ph type="ctrTitle"/>
          </p:nvPr>
        </p:nvSpPr>
        <p:spPr>
          <a:xfrm>
            <a:off x="845425" y="3303775"/>
            <a:ext cx="3734100" cy="6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O teclado é equivalente a 16 push buttons</a:t>
            </a:r>
            <a:endParaRPr sz="1800"/>
          </a:p>
        </p:txBody>
      </p:sp>
      <p:sp>
        <p:nvSpPr>
          <p:cNvPr id="115" name="Google Shape;115;p17"/>
          <p:cNvSpPr txBox="1"/>
          <p:nvPr>
            <p:ph type="ctrTitle"/>
          </p:nvPr>
        </p:nvSpPr>
        <p:spPr>
          <a:xfrm>
            <a:off x="5522775" y="3920975"/>
            <a:ext cx="3243900" cy="6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Funcionamento do teclado</a:t>
            </a:r>
            <a:endParaRPr sz="1800"/>
          </a:p>
        </p:txBody>
      </p:sp>
      <p:sp>
        <p:nvSpPr>
          <p:cNvPr id="116" name="Google Shape;116;p17"/>
          <p:cNvSpPr txBox="1"/>
          <p:nvPr>
            <p:ph type="ctrTitle"/>
          </p:nvPr>
        </p:nvSpPr>
        <p:spPr>
          <a:xfrm>
            <a:off x="257875" y="420600"/>
            <a:ext cx="3378900" cy="6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Teclado 4x4:</a:t>
            </a:r>
            <a:endParaRPr sz="3200"/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8700" y="954250"/>
            <a:ext cx="4346525" cy="276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 rotWithShape="1">
          <a:blip r:embed="rId6">
            <a:alphaModFix/>
          </a:blip>
          <a:srcRect b="16043" l="7678" r="9126" t="16260"/>
          <a:stretch/>
        </p:blipFill>
        <p:spPr>
          <a:xfrm>
            <a:off x="966245" y="1101000"/>
            <a:ext cx="2774756" cy="22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idx="1" type="subTitle"/>
          </p:nvPr>
        </p:nvSpPr>
        <p:spPr>
          <a:xfrm>
            <a:off x="6114775" y="4739700"/>
            <a:ext cx="3243900" cy="4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999999"/>
                </a:solidFill>
              </a:rPr>
              <a:t>Feito por Ronaldo M. Zica para o Enxurrada de bits</a:t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124" name="Google Shape;124;p18"/>
          <p:cNvPicPr preferRelativeResize="0"/>
          <p:nvPr/>
        </p:nvPicPr>
        <p:blipFill rotWithShape="1">
          <a:blip r:embed="rId3">
            <a:alphaModFix/>
          </a:blip>
          <a:srcRect b="15745" l="0" r="0" t="15738"/>
          <a:stretch/>
        </p:blipFill>
        <p:spPr>
          <a:xfrm>
            <a:off x="193450" y="4305925"/>
            <a:ext cx="1003250" cy="6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9450" y="4305925"/>
            <a:ext cx="1399948" cy="68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/>
        </p:nvSpPr>
        <p:spPr>
          <a:xfrm>
            <a:off x="6665575" y="3523100"/>
            <a:ext cx="21423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Link para o circuito no tinker cad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18"/>
          <p:cNvSpPr txBox="1"/>
          <p:nvPr>
            <p:ph type="ctrTitle"/>
          </p:nvPr>
        </p:nvSpPr>
        <p:spPr>
          <a:xfrm>
            <a:off x="257875" y="420600"/>
            <a:ext cx="3378900" cy="6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Teclado 4</a:t>
            </a:r>
            <a:r>
              <a:rPr lang="pt-BR" sz="3200"/>
              <a:t>x4:</a:t>
            </a:r>
            <a:endParaRPr sz="3200"/>
          </a:p>
        </p:txBody>
      </p:sp>
      <p:pic>
        <p:nvPicPr>
          <p:cNvPr id="128" name="Google Shape;128;p18"/>
          <p:cNvPicPr preferRelativeResize="0"/>
          <p:nvPr/>
        </p:nvPicPr>
        <p:blipFill rotWithShape="1">
          <a:blip r:embed="rId6">
            <a:alphaModFix/>
          </a:blip>
          <a:srcRect b="0" l="0" r="0" t="4616"/>
          <a:stretch/>
        </p:blipFill>
        <p:spPr>
          <a:xfrm>
            <a:off x="263450" y="470975"/>
            <a:ext cx="8617098" cy="334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idx="1" type="subTitle"/>
          </p:nvPr>
        </p:nvSpPr>
        <p:spPr>
          <a:xfrm>
            <a:off x="6114775" y="4739700"/>
            <a:ext cx="3243900" cy="4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999999"/>
                </a:solidFill>
              </a:rPr>
              <a:t>Feito por Ronaldo M. Zica para o Enxurrada de bits</a:t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134" name="Google Shape;134;p19"/>
          <p:cNvPicPr preferRelativeResize="0"/>
          <p:nvPr/>
        </p:nvPicPr>
        <p:blipFill rotWithShape="1">
          <a:blip r:embed="rId3">
            <a:alphaModFix/>
          </a:blip>
          <a:srcRect b="15745" l="0" r="0" t="15738"/>
          <a:stretch/>
        </p:blipFill>
        <p:spPr>
          <a:xfrm>
            <a:off x="193450" y="4305925"/>
            <a:ext cx="1003250" cy="6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9450" y="4305925"/>
            <a:ext cx="1399948" cy="68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/>
          <p:nvPr/>
        </p:nvSpPr>
        <p:spPr>
          <a:xfrm>
            <a:off x="6665575" y="3523100"/>
            <a:ext cx="21423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Link para o circuito no tinker cad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19"/>
          <p:cNvSpPr txBox="1"/>
          <p:nvPr>
            <p:ph type="ctrTitle"/>
          </p:nvPr>
        </p:nvSpPr>
        <p:spPr>
          <a:xfrm>
            <a:off x="257875" y="420600"/>
            <a:ext cx="4871400" cy="6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LDR e potenciômetro</a:t>
            </a:r>
            <a:r>
              <a:rPr lang="pt-BR" sz="3200"/>
              <a:t>:</a:t>
            </a:r>
            <a:endParaRPr sz="3200"/>
          </a:p>
        </p:txBody>
      </p:sp>
      <p:pic>
        <p:nvPicPr>
          <p:cNvPr id="138" name="Google Shape;138;p19"/>
          <p:cNvPicPr preferRelativeResize="0"/>
          <p:nvPr/>
        </p:nvPicPr>
        <p:blipFill rotWithShape="1">
          <a:blip r:embed="rId6">
            <a:alphaModFix/>
          </a:blip>
          <a:srcRect b="18791" l="0" r="0" t="0"/>
          <a:stretch/>
        </p:blipFill>
        <p:spPr>
          <a:xfrm>
            <a:off x="0" y="585225"/>
            <a:ext cx="9144000" cy="302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idx="1" type="subTitle"/>
          </p:nvPr>
        </p:nvSpPr>
        <p:spPr>
          <a:xfrm>
            <a:off x="6114775" y="4739700"/>
            <a:ext cx="3243900" cy="4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999999"/>
                </a:solidFill>
              </a:rPr>
              <a:t>Feito por Ronaldo M. Zica para o Enxurrada de bits</a:t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144" name="Google Shape;144;p20"/>
          <p:cNvPicPr preferRelativeResize="0"/>
          <p:nvPr/>
        </p:nvPicPr>
        <p:blipFill rotWithShape="1">
          <a:blip r:embed="rId3">
            <a:alphaModFix/>
          </a:blip>
          <a:srcRect b="15745" l="0" r="0" t="15738"/>
          <a:stretch/>
        </p:blipFill>
        <p:spPr>
          <a:xfrm>
            <a:off x="193450" y="4305925"/>
            <a:ext cx="1003250" cy="6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9450" y="4305925"/>
            <a:ext cx="1399948" cy="68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0"/>
          <p:cNvSpPr txBox="1"/>
          <p:nvPr>
            <p:ph type="ctrTitle"/>
          </p:nvPr>
        </p:nvSpPr>
        <p:spPr>
          <a:xfrm>
            <a:off x="257875" y="420600"/>
            <a:ext cx="3378900" cy="6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/>
              <a:t>Referências:</a:t>
            </a:r>
            <a:endParaRPr sz="3200"/>
          </a:p>
        </p:txBody>
      </p:sp>
      <p:sp>
        <p:nvSpPr>
          <p:cNvPr id="147" name="Google Shape;147;p20"/>
          <p:cNvSpPr txBox="1"/>
          <p:nvPr/>
        </p:nvSpPr>
        <p:spPr>
          <a:xfrm>
            <a:off x="257875" y="1101000"/>
            <a:ext cx="8126700" cy="24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pt-BR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FilipeFlop - Controlando um display LCD com arduino.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Acesso em 26/09/2020;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pt-BR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FilipeFlop - Teclado matricial 4x4 com arduino.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Acesso em 26/09/2020;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pt-BR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9"/>
              </a:rPr>
              <a:t>FilipeFlop - Projeto 10: Sensor de luz de ambiente.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0"/>
              </a:rPr>
              <a:t>Acesso em 26/09/2020.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ctrTitle"/>
          </p:nvPr>
        </p:nvSpPr>
        <p:spPr>
          <a:xfrm>
            <a:off x="257875" y="420600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/>
              <a:t>Revisão de programação no Arduino</a:t>
            </a:r>
            <a:endParaRPr sz="3400"/>
          </a:p>
        </p:txBody>
      </p:sp>
      <p:sp>
        <p:nvSpPr>
          <p:cNvPr id="153" name="Google Shape;153;p21"/>
          <p:cNvSpPr txBox="1"/>
          <p:nvPr>
            <p:ph idx="1" type="subTitle"/>
          </p:nvPr>
        </p:nvSpPr>
        <p:spPr>
          <a:xfrm>
            <a:off x="6114775" y="4739700"/>
            <a:ext cx="3243900" cy="4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999999"/>
                </a:solidFill>
              </a:rPr>
              <a:t>Feito por Ronaldo M. Zica para o Enxurrada de bits</a:t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154" name="Google Shape;154;p21"/>
          <p:cNvPicPr preferRelativeResize="0"/>
          <p:nvPr/>
        </p:nvPicPr>
        <p:blipFill rotWithShape="1">
          <a:blip r:embed="rId3">
            <a:alphaModFix/>
          </a:blip>
          <a:srcRect b="15745" l="0" r="0" t="15738"/>
          <a:stretch/>
        </p:blipFill>
        <p:spPr>
          <a:xfrm>
            <a:off x="193450" y="4305925"/>
            <a:ext cx="1003250" cy="6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9450" y="4305925"/>
            <a:ext cx="1399948" cy="6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7160" y="1623575"/>
            <a:ext cx="3469667" cy="239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